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91" r:id="rId2"/>
    <p:sldId id="285" r:id="rId3"/>
    <p:sldId id="262" r:id="rId4"/>
    <p:sldId id="257" r:id="rId5"/>
    <p:sldId id="263" r:id="rId6"/>
    <p:sldId id="265" r:id="rId7"/>
    <p:sldId id="292" r:id="rId8"/>
    <p:sldId id="293" r:id="rId9"/>
    <p:sldId id="294" r:id="rId10"/>
    <p:sldId id="260" r:id="rId11"/>
    <p:sldId id="268" r:id="rId12"/>
    <p:sldId id="261" r:id="rId13"/>
    <p:sldId id="295" r:id="rId14"/>
    <p:sldId id="301" r:id="rId15"/>
    <p:sldId id="264" r:id="rId16"/>
    <p:sldId id="296" r:id="rId17"/>
    <p:sldId id="259" r:id="rId18"/>
    <p:sldId id="267" r:id="rId19"/>
    <p:sldId id="266" r:id="rId20"/>
    <p:sldId id="279" r:id="rId21"/>
    <p:sldId id="275" r:id="rId22"/>
    <p:sldId id="280" r:id="rId23"/>
    <p:sldId id="276" r:id="rId24"/>
    <p:sldId id="297" r:id="rId25"/>
    <p:sldId id="298" r:id="rId26"/>
    <p:sldId id="300" r:id="rId27"/>
    <p:sldId id="299" r:id="rId28"/>
    <p:sldId id="277" r:id="rId29"/>
    <p:sldId id="28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7" autoAdjust="0"/>
    <p:restoredTop sz="94639" autoAdjust="0"/>
  </p:normalViewPr>
  <p:slideViewPr>
    <p:cSldViewPr>
      <p:cViewPr varScale="1">
        <p:scale>
          <a:sx n="65" d="100"/>
          <a:sy n="65" d="100"/>
        </p:scale>
        <p:origin x="53" y="3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Прогноз изменения</a:t>
            </a:r>
            <a:r>
              <a:rPr lang="ru-RU" baseline="0"/>
              <a:t> т</a:t>
            </a:r>
            <a:r>
              <a:rPr lang="ru-RU"/>
              <a:t>емпературы 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5.999033974919802E-2"/>
          <c:y val="0.16697444069491313"/>
          <c:w val="0.81808836395450568"/>
          <c:h val="0.73361423572053497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Июнь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cat>
            <c:numRef>
              <c:f>Лист1!$A$2:$A$24</c:f>
              <c:numCache>
                <c:formatCode>General</c:formatCode>
                <c:ptCount val="23"/>
                <c:pt idx="0">
                  <c:v>20</c:v>
                </c:pt>
                <c:pt idx="1">
                  <c:v>21</c:v>
                </c:pt>
                <c:pt idx="2">
                  <c:v>22</c:v>
                </c:pt>
                <c:pt idx="3">
                  <c:v>23</c:v>
                </c:pt>
                <c:pt idx="4">
                  <c:v>24</c:v>
                </c:pt>
                <c:pt idx="5">
                  <c:v>25</c:v>
                </c:pt>
                <c:pt idx="6">
                  <c:v>26</c:v>
                </c:pt>
                <c:pt idx="7">
                  <c:v>27</c:v>
                </c:pt>
                <c:pt idx="8">
                  <c:v>28</c:v>
                </c:pt>
                <c:pt idx="9">
                  <c:v>29</c:v>
                </c:pt>
                <c:pt idx="10">
                  <c:v>30</c:v>
                </c:pt>
                <c:pt idx="11">
                  <c:v>31</c:v>
                </c:pt>
                <c:pt idx="12">
                  <c:v>1</c:v>
                </c:pt>
                <c:pt idx="13">
                  <c:v>2</c:v>
                </c:pt>
                <c:pt idx="14">
                  <c:v>3</c:v>
                </c:pt>
                <c:pt idx="15">
                  <c:v>4</c:v>
                </c:pt>
                <c:pt idx="16">
                  <c:v>5</c:v>
                </c:pt>
                <c:pt idx="17">
                  <c:v>6</c:v>
                </c:pt>
                <c:pt idx="18">
                  <c:v>7</c:v>
                </c:pt>
                <c:pt idx="19">
                  <c:v>8</c:v>
                </c:pt>
                <c:pt idx="20">
                  <c:v>9</c:v>
                </c:pt>
                <c:pt idx="21">
                  <c:v>10</c:v>
                </c:pt>
              </c:numCache>
            </c:numRef>
          </c:cat>
          <c:val>
            <c:numRef>
              <c:f>Лист1!$B$2:$B$24</c:f>
              <c:numCache>
                <c:formatCode>General</c:formatCode>
                <c:ptCount val="23"/>
                <c:pt idx="0">
                  <c:v>25</c:v>
                </c:pt>
                <c:pt idx="1">
                  <c:v>26</c:v>
                </c:pt>
                <c:pt idx="2">
                  <c:v>29</c:v>
                </c:pt>
                <c:pt idx="3">
                  <c:v>30</c:v>
                </c:pt>
                <c:pt idx="4">
                  <c:v>26</c:v>
                </c:pt>
                <c:pt idx="5">
                  <c:v>24</c:v>
                </c:pt>
                <c:pt idx="6">
                  <c:v>28</c:v>
                </c:pt>
                <c:pt idx="7">
                  <c:v>30</c:v>
                </c:pt>
                <c:pt idx="8">
                  <c:v>30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A33-4127-A1C5-E4A4D3A255E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Июль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Лист1!$A$2:$A$24</c:f>
              <c:numCache>
                <c:formatCode>General</c:formatCode>
                <c:ptCount val="23"/>
                <c:pt idx="0">
                  <c:v>20</c:v>
                </c:pt>
                <c:pt idx="1">
                  <c:v>21</c:v>
                </c:pt>
                <c:pt idx="2">
                  <c:v>22</c:v>
                </c:pt>
                <c:pt idx="3">
                  <c:v>23</c:v>
                </c:pt>
                <c:pt idx="4">
                  <c:v>24</c:v>
                </c:pt>
                <c:pt idx="5">
                  <c:v>25</c:v>
                </c:pt>
                <c:pt idx="6">
                  <c:v>26</c:v>
                </c:pt>
                <c:pt idx="7">
                  <c:v>27</c:v>
                </c:pt>
                <c:pt idx="8">
                  <c:v>28</c:v>
                </c:pt>
                <c:pt idx="9">
                  <c:v>29</c:v>
                </c:pt>
                <c:pt idx="10">
                  <c:v>30</c:v>
                </c:pt>
                <c:pt idx="11">
                  <c:v>31</c:v>
                </c:pt>
                <c:pt idx="12">
                  <c:v>1</c:v>
                </c:pt>
                <c:pt idx="13">
                  <c:v>2</c:v>
                </c:pt>
                <c:pt idx="14">
                  <c:v>3</c:v>
                </c:pt>
                <c:pt idx="15">
                  <c:v>4</c:v>
                </c:pt>
                <c:pt idx="16">
                  <c:v>5</c:v>
                </c:pt>
                <c:pt idx="17">
                  <c:v>6</c:v>
                </c:pt>
                <c:pt idx="18">
                  <c:v>7</c:v>
                </c:pt>
                <c:pt idx="19">
                  <c:v>8</c:v>
                </c:pt>
                <c:pt idx="20">
                  <c:v>9</c:v>
                </c:pt>
                <c:pt idx="21">
                  <c:v>10</c:v>
                </c:pt>
              </c:numCache>
            </c:numRef>
          </c:cat>
          <c:val>
            <c:numRef>
              <c:f>Лист1!$C$2:$C$24</c:f>
              <c:numCache>
                <c:formatCode>General</c:formatCode>
                <c:ptCount val="23"/>
                <c:pt idx="11">
                  <c:v>29</c:v>
                </c:pt>
                <c:pt idx="12">
                  <c:v>28</c:v>
                </c:pt>
                <c:pt idx="13">
                  <c:v>31</c:v>
                </c:pt>
                <c:pt idx="14">
                  <c:v>30</c:v>
                </c:pt>
                <c:pt idx="15">
                  <c:v>28</c:v>
                </c:pt>
                <c:pt idx="16">
                  <c:v>27</c:v>
                </c:pt>
                <c:pt idx="17">
                  <c:v>30</c:v>
                </c:pt>
                <c:pt idx="18">
                  <c:v>31</c:v>
                </c:pt>
                <c:pt idx="19">
                  <c:v>27</c:v>
                </c:pt>
                <c:pt idx="20">
                  <c:v>30</c:v>
                </c:pt>
                <c:pt idx="21">
                  <c:v>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A33-4127-A1C5-E4A4D3A255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2482304"/>
        <c:axId val="82642816"/>
      </c:lineChart>
      <c:catAx>
        <c:axId val="82482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264281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2642816"/>
        <c:scaling>
          <c:orientation val="minMax"/>
          <c:min val="22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2482304"/>
        <c:crosses val="autoZero"/>
        <c:crossBetween val="between"/>
        <c:majorUnit val="1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Прогноз изменения</a:t>
            </a:r>
            <a:r>
              <a:rPr lang="ru-RU" baseline="0"/>
              <a:t> т</a:t>
            </a:r>
            <a:r>
              <a:rPr lang="ru-RU"/>
              <a:t>емпературы 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5.999033974919802E-2"/>
          <c:y val="0.16697444069491313"/>
          <c:w val="0.81808836395450568"/>
          <c:h val="0.73361423572053497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Июнь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cat>
            <c:numRef>
              <c:f>Лист1!$A$2:$A$24</c:f>
              <c:numCache>
                <c:formatCode>General</c:formatCode>
                <c:ptCount val="23"/>
                <c:pt idx="0">
                  <c:v>20</c:v>
                </c:pt>
                <c:pt idx="1">
                  <c:v>21</c:v>
                </c:pt>
                <c:pt idx="2">
                  <c:v>22</c:v>
                </c:pt>
                <c:pt idx="3">
                  <c:v>23</c:v>
                </c:pt>
                <c:pt idx="4">
                  <c:v>24</c:v>
                </c:pt>
                <c:pt idx="5">
                  <c:v>25</c:v>
                </c:pt>
                <c:pt idx="6">
                  <c:v>26</c:v>
                </c:pt>
                <c:pt idx="7">
                  <c:v>27</c:v>
                </c:pt>
                <c:pt idx="8">
                  <c:v>28</c:v>
                </c:pt>
                <c:pt idx="9">
                  <c:v>29</c:v>
                </c:pt>
                <c:pt idx="10">
                  <c:v>30</c:v>
                </c:pt>
                <c:pt idx="11">
                  <c:v>31</c:v>
                </c:pt>
                <c:pt idx="12">
                  <c:v>1</c:v>
                </c:pt>
                <c:pt idx="13">
                  <c:v>2</c:v>
                </c:pt>
                <c:pt idx="14">
                  <c:v>3</c:v>
                </c:pt>
                <c:pt idx="15">
                  <c:v>4</c:v>
                </c:pt>
                <c:pt idx="16">
                  <c:v>5</c:v>
                </c:pt>
                <c:pt idx="17">
                  <c:v>6</c:v>
                </c:pt>
                <c:pt idx="18">
                  <c:v>7</c:v>
                </c:pt>
                <c:pt idx="19">
                  <c:v>8</c:v>
                </c:pt>
                <c:pt idx="20">
                  <c:v>9</c:v>
                </c:pt>
                <c:pt idx="21">
                  <c:v>10</c:v>
                </c:pt>
              </c:numCache>
            </c:numRef>
          </c:cat>
          <c:val>
            <c:numRef>
              <c:f>Лист1!$B$2:$B$24</c:f>
              <c:numCache>
                <c:formatCode>General</c:formatCode>
                <c:ptCount val="23"/>
                <c:pt idx="0">
                  <c:v>25</c:v>
                </c:pt>
                <c:pt idx="1">
                  <c:v>26</c:v>
                </c:pt>
                <c:pt idx="2">
                  <c:v>29</c:v>
                </c:pt>
                <c:pt idx="3">
                  <c:v>30</c:v>
                </c:pt>
                <c:pt idx="4">
                  <c:v>26</c:v>
                </c:pt>
                <c:pt idx="5">
                  <c:v>24</c:v>
                </c:pt>
                <c:pt idx="6">
                  <c:v>28</c:v>
                </c:pt>
                <c:pt idx="7">
                  <c:v>30</c:v>
                </c:pt>
                <c:pt idx="8">
                  <c:v>30</c:v>
                </c:pt>
                <c:pt idx="9">
                  <c:v>27</c:v>
                </c:pt>
                <c:pt idx="10">
                  <c:v>27</c:v>
                </c:pt>
                <c:pt idx="11">
                  <c:v>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404-4E31-A022-69966D10955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Июль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Лист1!$A$2:$A$24</c:f>
              <c:numCache>
                <c:formatCode>General</c:formatCode>
                <c:ptCount val="23"/>
                <c:pt idx="0">
                  <c:v>20</c:v>
                </c:pt>
                <c:pt idx="1">
                  <c:v>21</c:v>
                </c:pt>
                <c:pt idx="2">
                  <c:v>22</c:v>
                </c:pt>
                <c:pt idx="3">
                  <c:v>23</c:v>
                </c:pt>
                <c:pt idx="4">
                  <c:v>24</c:v>
                </c:pt>
                <c:pt idx="5">
                  <c:v>25</c:v>
                </c:pt>
                <c:pt idx="6">
                  <c:v>26</c:v>
                </c:pt>
                <c:pt idx="7">
                  <c:v>27</c:v>
                </c:pt>
                <c:pt idx="8">
                  <c:v>28</c:v>
                </c:pt>
                <c:pt idx="9">
                  <c:v>29</c:v>
                </c:pt>
                <c:pt idx="10">
                  <c:v>30</c:v>
                </c:pt>
                <c:pt idx="11">
                  <c:v>31</c:v>
                </c:pt>
                <c:pt idx="12">
                  <c:v>1</c:v>
                </c:pt>
                <c:pt idx="13">
                  <c:v>2</c:v>
                </c:pt>
                <c:pt idx="14">
                  <c:v>3</c:v>
                </c:pt>
                <c:pt idx="15">
                  <c:v>4</c:v>
                </c:pt>
                <c:pt idx="16">
                  <c:v>5</c:v>
                </c:pt>
                <c:pt idx="17">
                  <c:v>6</c:v>
                </c:pt>
                <c:pt idx="18">
                  <c:v>7</c:v>
                </c:pt>
                <c:pt idx="19">
                  <c:v>8</c:v>
                </c:pt>
                <c:pt idx="20">
                  <c:v>9</c:v>
                </c:pt>
                <c:pt idx="21">
                  <c:v>10</c:v>
                </c:pt>
              </c:numCache>
            </c:numRef>
          </c:cat>
          <c:val>
            <c:numRef>
              <c:f>Лист1!$C$2:$C$24</c:f>
              <c:numCache>
                <c:formatCode>General</c:formatCode>
                <c:ptCount val="23"/>
                <c:pt idx="11">
                  <c:v>29</c:v>
                </c:pt>
                <c:pt idx="12">
                  <c:v>28</c:v>
                </c:pt>
                <c:pt idx="13">
                  <c:v>31</c:v>
                </c:pt>
                <c:pt idx="14">
                  <c:v>30</c:v>
                </c:pt>
                <c:pt idx="15">
                  <c:v>28</c:v>
                </c:pt>
                <c:pt idx="16">
                  <c:v>27</c:v>
                </c:pt>
                <c:pt idx="17">
                  <c:v>30</c:v>
                </c:pt>
                <c:pt idx="18">
                  <c:v>31</c:v>
                </c:pt>
                <c:pt idx="19">
                  <c:v>27</c:v>
                </c:pt>
                <c:pt idx="20">
                  <c:v>30</c:v>
                </c:pt>
                <c:pt idx="21">
                  <c:v>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404-4E31-A022-69966D1095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3126784"/>
        <c:axId val="153128320"/>
      </c:lineChart>
      <c:catAx>
        <c:axId val="153126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312832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53128320"/>
        <c:scaling>
          <c:orientation val="minMax"/>
          <c:min val="22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3126784"/>
        <c:crosses val="autoZero"/>
        <c:crossBetween val="between"/>
        <c:majorUnit val="1"/>
      </c:valAx>
    </c:plotArea>
    <c:legend>
      <c:legendPos val="r"/>
      <c:overlay val="0"/>
    </c:legend>
    <c:plotVisOnly val="1"/>
    <c:dispBlanksAs val="gap"/>
    <c:showDLblsOverMax val="0"/>
  </c:chart>
  <c:spPr>
    <a:solidFill>
      <a:srgbClr val="758085">
        <a:lumMod val="60000"/>
        <a:lumOff val="40000"/>
      </a:srgbClr>
    </a:solidFill>
  </c:sp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8.wmf"/><Relationship Id="rId3" Type="http://schemas.openxmlformats.org/officeDocument/2006/relationships/image" Target="../media/image9.jpeg"/><Relationship Id="rId7" Type="http://schemas.openxmlformats.org/officeDocument/2006/relationships/image" Target="../media/image5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9861" y="1975192"/>
            <a:ext cx="806489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Математическая игра </a:t>
            </a:r>
          </a:p>
          <a:p>
            <a:pPr algn="ctr"/>
            <a:r>
              <a:rPr lang="ru-RU" sz="4000" b="1" cap="none" spc="0" dirty="0">
                <a:ln w="11430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"Планируем путешествие" </a:t>
            </a:r>
            <a:endParaRPr lang="ru-RU" sz="4000" b="1" cap="none" spc="0" dirty="0">
              <a:ln w="11430">
                <a:solidFill>
                  <a:srgbClr val="002060"/>
                </a:solidFill>
              </a:ln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4" name="Picture 2" descr="C:\Users\User\Downloads\па-ает-семья-496956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1" y="3298631"/>
            <a:ext cx="3015958" cy="21716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547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6249" y="5157441"/>
            <a:ext cx="806489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/>
          </a:p>
          <a:p>
            <a:pPr algn="ctr"/>
            <a:r>
              <a:rPr lang="ru-RU" sz="2200" dirty="0"/>
              <a:t>Правильный ответ</a:t>
            </a:r>
            <a:r>
              <a:rPr lang="ru-RU" sz="2200" b="1" dirty="0"/>
              <a:t>: </a:t>
            </a:r>
            <a:r>
              <a:rPr lang="ru-RU" sz="2200" b="1" i="1" dirty="0"/>
              <a:t>С 27 июня по 3 июля </a:t>
            </a:r>
            <a:r>
              <a:rPr lang="ru-RU" sz="2200" b="1" dirty="0"/>
              <a:t>с</a:t>
            </a:r>
            <a:r>
              <a:rPr lang="ru-RU" sz="2200" b="1" i="1" dirty="0"/>
              <a:t>амая низкая температура 27⁰С, самая высокая 31⁰С</a:t>
            </a:r>
            <a:r>
              <a:rPr lang="ru-RU" sz="2200" b="1" dirty="0"/>
              <a:t> </a:t>
            </a:r>
          </a:p>
          <a:p>
            <a:endParaRPr lang="ru-RU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304736566"/>
              </p:ext>
            </p:extLst>
          </p:nvPr>
        </p:nvGraphicFramePr>
        <p:xfrm>
          <a:off x="1151620" y="404664"/>
          <a:ext cx="684076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Рамка 1"/>
          <p:cNvSpPr/>
          <p:nvPr/>
        </p:nvSpPr>
        <p:spPr>
          <a:xfrm>
            <a:off x="3203848" y="4545998"/>
            <a:ext cx="2016224" cy="36004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Блок-схема: узел 2"/>
          <p:cNvSpPr/>
          <p:nvPr/>
        </p:nvSpPr>
        <p:spPr>
          <a:xfrm>
            <a:off x="3707904" y="3284984"/>
            <a:ext cx="72008" cy="7200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4716016" y="1916832"/>
            <a:ext cx="72008" cy="72008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712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vkpress.ru/upload/iblock/e0d/e0d597b8734c5056d00e810e602028d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260648"/>
            <a:ext cx="8869189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0203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868436"/>
            <a:ext cx="8064896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Семье Смирновых необходимо выделить деньги на дорогу. Посчитайте и выберите самую дешевую стоимость проезда до места назначения на двух взрослых и одного ребенка.</a:t>
            </a:r>
          </a:p>
          <a:p>
            <a:r>
              <a:rPr lang="ru-RU" sz="2400" dirty="0"/>
              <a:t>Детский билет на поезд составляет 50% от стоимости взрослого билета, на самолет детских билетов нет.</a:t>
            </a:r>
          </a:p>
          <a:p>
            <a:endParaRPr lang="ru-RU" sz="20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985195"/>
              </p:ext>
            </p:extLst>
          </p:nvPr>
        </p:nvGraphicFramePr>
        <p:xfrm>
          <a:off x="683568" y="3284984"/>
          <a:ext cx="7776864" cy="27818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316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451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272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solidFill>
                            <a:schemeClr val="bg1"/>
                          </a:solidFill>
                          <a:effectLst/>
                        </a:rPr>
                        <a:t>Билет на поезд</a:t>
                      </a:r>
                      <a:endParaRPr lang="ru-RU" sz="25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solidFill>
                            <a:schemeClr val="bg1"/>
                          </a:solidFill>
                          <a:effectLst/>
                        </a:rPr>
                        <a:t>2400 рублей</a:t>
                      </a:r>
                      <a:endParaRPr lang="ru-RU" sz="25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2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solidFill>
                            <a:schemeClr val="bg1"/>
                          </a:solidFill>
                          <a:effectLst/>
                        </a:rPr>
                        <a:t>Билет на самолет</a:t>
                      </a:r>
                      <a:endParaRPr lang="ru-RU" sz="25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b="1" dirty="0">
                          <a:solidFill>
                            <a:schemeClr val="bg1"/>
                          </a:solidFill>
                          <a:effectLst/>
                        </a:rPr>
                        <a:t>4000 рублей</a:t>
                      </a:r>
                      <a:endParaRPr lang="ru-RU" sz="25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72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solidFill>
                            <a:schemeClr val="bg1"/>
                          </a:solidFill>
                          <a:effectLst/>
                        </a:rPr>
                        <a:t>Бензин для заправки автомобиля</a:t>
                      </a:r>
                      <a:endParaRPr lang="ru-RU" sz="25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b="1" dirty="0">
                          <a:solidFill>
                            <a:schemeClr val="bg1"/>
                          </a:solidFill>
                          <a:effectLst/>
                        </a:rPr>
                        <a:t>6200 рублей</a:t>
                      </a:r>
                      <a:endParaRPr lang="ru-RU" sz="25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994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264373"/>
              </p:ext>
            </p:extLst>
          </p:nvPr>
        </p:nvGraphicFramePr>
        <p:xfrm>
          <a:off x="467544" y="620688"/>
          <a:ext cx="8208912" cy="33895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70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89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89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Сумма за поездку</a:t>
                      </a: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2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</a:rPr>
                        <a:t>Билет на поезд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</a:rPr>
                        <a:t>2400 рублей</a:t>
                      </a:r>
                      <a:endParaRPr lang="ru-RU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</a:rPr>
                        <a:t>2400•2+1200=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</a:rPr>
                        <a:t>6000 рублей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72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</a:rPr>
                        <a:t>Билет на самолет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</a:rPr>
                        <a:t>4000 рублей</a:t>
                      </a:r>
                      <a:endParaRPr lang="ru-RU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</a:rPr>
                        <a:t>4000•3=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</a:rPr>
                        <a:t>12000 рублей</a:t>
                      </a:r>
                      <a:endParaRPr lang="ru-RU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72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</a:rPr>
                        <a:t>Бензин для заправки автомобиля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</a:rPr>
                        <a:t>6200 рублей</a:t>
                      </a:r>
                      <a:endParaRPr lang="ru-RU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</a:rPr>
                        <a:t>6200 рублей</a:t>
                      </a:r>
                      <a:endParaRPr lang="ru-RU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1560" y="4797152"/>
            <a:ext cx="806489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Детский билет на поезд составляет 50% от стоимости взрослого билета  </a:t>
            </a:r>
            <a:r>
              <a:rPr lang="ru-RU" sz="2000" dirty="0">
                <a:solidFill>
                  <a:schemeClr val="bg1"/>
                </a:solidFill>
              </a:rPr>
              <a:t>2400•0,5=1200 рублей</a:t>
            </a:r>
          </a:p>
          <a:p>
            <a:endParaRPr lang="ru-RU" sz="2000" b="1" i="1" dirty="0"/>
          </a:p>
          <a:p>
            <a:pPr algn="ctr"/>
            <a:r>
              <a:rPr lang="ru-RU" sz="2200" dirty="0"/>
              <a:t>Правильный ответ: </a:t>
            </a:r>
            <a:r>
              <a:rPr lang="ru-RU" sz="2200" b="1" i="1" dirty="0"/>
              <a:t>Самая</a:t>
            </a:r>
            <a:r>
              <a:rPr lang="ru-RU" sz="2200" dirty="0"/>
              <a:t> </a:t>
            </a:r>
            <a:r>
              <a:rPr lang="ru-RU" sz="2200" b="1" i="1" dirty="0"/>
              <a:t>низкая стоимость билетов - </a:t>
            </a:r>
          </a:p>
          <a:p>
            <a:pPr algn="ctr"/>
            <a:r>
              <a:rPr lang="ru-RU" sz="2200" b="1" i="1" dirty="0"/>
              <a:t>на поезд - 6000 рублей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738595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140968"/>
            <a:ext cx="8291264" cy="291319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Задача</a:t>
            </a:r>
          </a:p>
          <a:p>
            <a:pPr marL="0" indent="0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Семья, состоящая из двух взрослых и трех детей, на  покупку билетов потратила   24500 рублей. Сколько стоил взрослый билет и детский билет, если взрослый билет в 2 раза дороже детского.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7" t="19741" r="27685" b="21157"/>
          <a:stretch/>
        </p:blipFill>
        <p:spPr bwMode="auto">
          <a:xfrm>
            <a:off x="161078" y="205973"/>
            <a:ext cx="3366654" cy="2313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16616" y="1341521"/>
            <a:ext cx="92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27732" y="908720"/>
            <a:ext cx="54367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merriweather"/>
              </a:rPr>
              <a:t>В нашей стране 2024 год объявлен годом семьи. Этот год поможет уделить внимание многодетным и многопоколенным семьям.</a:t>
            </a:r>
            <a:endParaRPr lang="ru-RU" sz="2400" dirty="0"/>
          </a:p>
          <a:p>
            <a:r>
              <a:rPr lang="ru-RU" sz="2400" dirty="0">
                <a:latin typeface="merriweather"/>
              </a:rPr>
              <a:t> сохранить семейные ценности</a:t>
            </a:r>
            <a:endParaRPr lang="ru-RU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79512" y="2492896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merriweather"/>
              </a:rPr>
              <a:t>Логотип - лебединая верность, символизируют любовь и преданность, пронесённые сквозь годы.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25092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88640"/>
            <a:ext cx="806489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В какое время семье необходимо выйти из дома, чтобы успеть на поезд, который отправляется в 14.00? От дома до автобусной остановки семье идти 5 минут, автобус идет до вокзала 35 минут. Прибыть на вокзал необходимо с запасом 20 </a:t>
            </a:r>
            <a:r>
              <a:rPr lang="ru-RU" sz="2000" dirty="0"/>
              <a:t>минут.</a:t>
            </a:r>
          </a:p>
          <a:p>
            <a:endParaRPr lang="ru-RU" sz="2000" dirty="0"/>
          </a:p>
        </p:txBody>
      </p:sp>
      <p:pic>
        <p:nvPicPr>
          <p:cNvPr id="4097" name="Picture 1" descr="C:\Users\User\Downloads\60037-bac72-7431598-m750x7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675919"/>
            <a:ext cx="5041404" cy="30243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ownloads\5801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656" y="4192547"/>
            <a:ext cx="1184386" cy="11755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6743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868436"/>
            <a:ext cx="806489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 какое время семье необходимо выйти из дома, чтобы успеть на поезд, который отправляется в 14.00? От дома до автобусной остановки семье идти 5 минут, автобус идет до вокзала 35 минут. Прибыть на вокзал необходимо с запасом 20 минут.</a:t>
            </a:r>
          </a:p>
          <a:p>
            <a:endParaRPr lang="ru-RU" sz="2000" dirty="0"/>
          </a:p>
          <a:p>
            <a:pPr algn="ctr"/>
            <a:r>
              <a:rPr lang="ru-RU" sz="2200" b="1" dirty="0"/>
              <a:t>5 минут пешком + 35 минут автобус + 20 минут запас = </a:t>
            </a:r>
          </a:p>
          <a:p>
            <a:pPr algn="ctr"/>
            <a:r>
              <a:rPr lang="ru-RU" sz="2200" b="1" dirty="0"/>
              <a:t>60 минут = 1 час</a:t>
            </a:r>
          </a:p>
          <a:p>
            <a:r>
              <a:rPr lang="ru-RU" sz="2000" dirty="0"/>
              <a:t>За 1 час до 14.00 это 13.00</a:t>
            </a:r>
          </a:p>
          <a:p>
            <a:endParaRPr lang="ru-RU" sz="2000" dirty="0"/>
          </a:p>
          <a:p>
            <a:pPr algn="ctr"/>
            <a:r>
              <a:rPr lang="ru-RU" sz="2200" dirty="0"/>
              <a:t>Правильный ответ: </a:t>
            </a:r>
            <a:r>
              <a:rPr lang="ru-RU" sz="2200" b="1" i="1" dirty="0"/>
              <a:t>Семье необходимо выйти из дома</a:t>
            </a:r>
          </a:p>
          <a:p>
            <a:pPr algn="ctr"/>
            <a:r>
              <a:rPr lang="ru-RU" sz="2200" b="1" i="1" dirty="0"/>
              <a:t> в 13.00 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5640826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i.obozrevatel.ua/8/1704877/2517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30" y="116632"/>
            <a:ext cx="896499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8388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488832" cy="1067747"/>
          </a:xfrm>
        </p:spPr>
        <p:txBody>
          <a:bodyPr>
            <a:noAutofit/>
          </a:bodyPr>
          <a:lstStyle/>
          <a:p>
            <a:pPr marL="182880"/>
            <a:r>
              <a:rPr lang="ru-RU" sz="3600" dirty="0">
                <a:effectLst/>
              </a:rPr>
              <a:t>Физкультминутка</a:t>
            </a:r>
            <a:br>
              <a:rPr lang="ru-RU" sz="3600" dirty="0">
                <a:effectLst/>
              </a:rPr>
            </a:br>
            <a:r>
              <a:rPr lang="ru-RU" sz="3200" dirty="0">
                <a:effectLst/>
              </a:rPr>
              <a:t>«Шумовое топливо»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2780928"/>
            <a:ext cx="5472608" cy="2736304"/>
          </a:xfrm>
        </p:spPr>
        <p:txBody>
          <a:bodyPr>
            <a:noAutofit/>
          </a:bodyPr>
          <a:lstStyle/>
          <a:p>
            <a:r>
              <a:rPr lang="ru-RU" sz="3600" i="1" dirty="0"/>
              <a:t>За знаниями вперед, </a:t>
            </a:r>
          </a:p>
          <a:p>
            <a:r>
              <a:rPr lang="ru-RU" sz="3600" i="1" dirty="0"/>
              <a:t>Отправились в полет.</a:t>
            </a:r>
            <a:endParaRPr lang="ru-RU" sz="3600" dirty="0"/>
          </a:p>
          <a:p>
            <a:r>
              <a:rPr lang="ru-RU" sz="3600" i="1" dirty="0"/>
              <a:t>Раз, два, три, </a:t>
            </a:r>
          </a:p>
          <a:p>
            <a:r>
              <a:rPr lang="ru-RU" sz="3600" i="1" dirty="0"/>
              <a:t>Математику учи.</a:t>
            </a:r>
          </a:p>
          <a:p>
            <a:pPr algn="l"/>
            <a:r>
              <a:rPr lang="ru-RU" sz="3600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34130203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Таня\Desktop\МетаПредметный УРОК\ТЕОРИЯ\Картинки к уроку\самолет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" y="1052736"/>
            <a:ext cx="9130706" cy="456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020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988840"/>
            <a:ext cx="8136904" cy="2160240"/>
          </a:xfrm>
        </p:spPr>
        <p:txBody>
          <a:bodyPr>
            <a:normAutofit lnSpcReduction="10000"/>
          </a:bodyPr>
          <a:lstStyle/>
          <a:p>
            <a:r>
              <a:rPr lang="ru-RU" sz="3600" b="1" dirty="0"/>
              <a:t>Обобщение и систематизация знаний по теме: Решение линейных уравнений.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64839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8528" y="295065"/>
            <a:ext cx="7488832" cy="469639"/>
          </a:xfrm>
        </p:spPr>
        <p:txBody>
          <a:bodyPr>
            <a:noAutofit/>
          </a:bodyPr>
          <a:lstStyle/>
          <a:p>
            <a:pPr marL="182880"/>
            <a:r>
              <a:rPr lang="ru-RU" sz="3600" dirty="0">
                <a:effectLst/>
              </a:rPr>
              <a:t>Высота</a:t>
            </a:r>
            <a:endParaRPr lang="ru-RU" sz="3600" b="1" dirty="0"/>
          </a:p>
        </p:txBody>
      </p:sp>
      <p:sp>
        <p:nvSpPr>
          <p:cNvPr id="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908720"/>
            <a:ext cx="8496944" cy="4536504"/>
          </a:xfrm>
        </p:spPr>
        <p:txBody>
          <a:bodyPr>
            <a:noAutofit/>
          </a:bodyPr>
          <a:lstStyle/>
          <a:p>
            <a:r>
              <a:rPr lang="ru-RU" sz="2800" u="sng" dirty="0"/>
              <a:t>Задача </a:t>
            </a:r>
          </a:p>
          <a:p>
            <a:r>
              <a:rPr lang="ru-RU" sz="2800" i="1" dirty="0"/>
              <a:t>	Температура за бортом самолёта 50°С ниже нуля. Подсчитайте, какая сейчас </a:t>
            </a:r>
            <a:r>
              <a:rPr lang="ru-RU" sz="2800" b="1" i="1" dirty="0"/>
              <a:t>температура на поверхности земли</a:t>
            </a:r>
            <a:r>
              <a:rPr lang="ru-RU" sz="2800" i="1" dirty="0"/>
              <a:t>, если она составляет 34% от температуры за бортом самолёта ?</a:t>
            </a:r>
            <a:r>
              <a:rPr lang="ru-RU" sz="2800" dirty="0"/>
              <a:t> 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807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static.pictume.com/download/layner-posadka-vihr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6" y="660874"/>
            <a:ext cx="8964488" cy="5602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84027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8528" y="188640"/>
            <a:ext cx="7488832" cy="469639"/>
          </a:xfrm>
        </p:spPr>
        <p:txBody>
          <a:bodyPr>
            <a:noAutofit/>
          </a:bodyPr>
          <a:lstStyle/>
          <a:p>
            <a:pPr marL="182880"/>
            <a:r>
              <a:rPr lang="ru-RU" sz="3600" dirty="0">
                <a:effectLst/>
              </a:rPr>
              <a:t>Турбулентность</a:t>
            </a:r>
            <a:endParaRPr lang="ru-RU" sz="3600" b="1" dirty="0"/>
          </a:p>
        </p:txBody>
      </p:sp>
      <p:sp>
        <p:nvSpPr>
          <p:cNvPr id="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692696"/>
            <a:ext cx="8496944" cy="4536504"/>
          </a:xfrm>
        </p:spPr>
        <p:txBody>
          <a:bodyPr>
            <a:noAutofit/>
          </a:bodyPr>
          <a:lstStyle/>
          <a:p>
            <a:r>
              <a:rPr lang="ru-RU" sz="2800" b="1" dirty="0"/>
              <a:t>Турбулентность</a:t>
            </a:r>
            <a:r>
              <a:rPr lang="ru-RU" sz="2800" dirty="0"/>
              <a:t> – это беспорядочные завихрения воздушных масс </a:t>
            </a:r>
            <a:endParaRPr lang="ru-RU" sz="2800" u="sng" dirty="0"/>
          </a:p>
          <a:p>
            <a:pPr>
              <a:lnSpc>
                <a:spcPct val="150000"/>
              </a:lnSpc>
            </a:pPr>
            <a:r>
              <a:rPr lang="ru-RU" sz="2800" u="sng" dirty="0"/>
              <a:t>Задание:</a:t>
            </a:r>
          </a:p>
          <a:p>
            <a:pPr>
              <a:spcBef>
                <a:spcPts val="0"/>
              </a:spcBef>
            </a:pPr>
            <a:r>
              <a:rPr lang="ru-RU" sz="2800" i="1" dirty="0"/>
              <a:t>Узнать </a:t>
            </a:r>
            <a:r>
              <a:rPr lang="ru-RU" sz="2800" b="1" i="1" dirty="0"/>
              <a:t>секретный код</a:t>
            </a:r>
            <a:r>
              <a:rPr lang="ru-RU" sz="2800" i="1" dirty="0"/>
              <a:t>.</a:t>
            </a:r>
          </a:p>
          <a:p>
            <a:pPr>
              <a:spcBef>
                <a:spcPts val="0"/>
              </a:spcBef>
            </a:pPr>
            <a:endParaRPr lang="ru-RU" sz="2800" b="1" i="1" dirty="0"/>
          </a:p>
          <a:p>
            <a:pPr>
              <a:spcBef>
                <a:spcPts val="0"/>
              </a:spcBef>
            </a:pPr>
            <a:endParaRPr lang="ru-RU" sz="2800" b="1" i="1" dirty="0"/>
          </a:p>
          <a:p>
            <a:pPr>
              <a:spcBef>
                <a:spcPts val="0"/>
              </a:spcBef>
            </a:pPr>
            <a:endParaRPr lang="ru-RU" sz="2800" b="1" i="1" dirty="0"/>
          </a:p>
          <a:p>
            <a:pPr>
              <a:spcBef>
                <a:spcPts val="0"/>
              </a:spcBef>
            </a:pPr>
            <a:endParaRPr lang="ru-RU" sz="2800" i="1" dirty="0"/>
          </a:p>
          <a:p>
            <a:pPr>
              <a:spcBef>
                <a:spcPts val="0"/>
              </a:spcBef>
            </a:pPr>
            <a:r>
              <a:rPr lang="ru-RU" sz="2800" i="1" dirty="0"/>
              <a:t>КОД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4" t="47459" r="52012" b="35756"/>
          <a:stretch/>
        </p:blipFill>
        <p:spPr bwMode="auto">
          <a:xfrm>
            <a:off x="1704715" y="4941168"/>
            <a:ext cx="5585814" cy="1375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C9090652-4629-48B8-9C90-AD69421770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958049"/>
              </p:ext>
            </p:extLst>
          </p:nvPr>
        </p:nvGraphicFramePr>
        <p:xfrm>
          <a:off x="899592" y="2962060"/>
          <a:ext cx="7848870" cy="14750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1995">
                  <a:extLst>
                    <a:ext uri="{9D8B030D-6E8A-4147-A177-3AD203B41FA5}">
                      <a16:colId xmlns:a16="http://schemas.microsoft.com/office/drawing/2014/main" val="3858890750"/>
                    </a:ext>
                  </a:extLst>
                </a:gridCol>
                <a:gridCol w="1961995">
                  <a:extLst>
                    <a:ext uri="{9D8B030D-6E8A-4147-A177-3AD203B41FA5}">
                      <a16:colId xmlns:a16="http://schemas.microsoft.com/office/drawing/2014/main" val="3691567524"/>
                    </a:ext>
                  </a:extLst>
                </a:gridCol>
                <a:gridCol w="1961995">
                  <a:extLst>
                    <a:ext uri="{9D8B030D-6E8A-4147-A177-3AD203B41FA5}">
                      <a16:colId xmlns:a16="http://schemas.microsoft.com/office/drawing/2014/main" val="621086619"/>
                    </a:ext>
                  </a:extLst>
                </a:gridCol>
                <a:gridCol w="1962885">
                  <a:extLst>
                    <a:ext uri="{9D8B030D-6E8A-4147-A177-3AD203B41FA5}">
                      <a16:colId xmlns:a16="http://schemas.microsoft.com/office/drawing/2014/main" val="2109061377"/>
                    </a:ext>
                  </a:extLst>
                </a:gridCol>
              </a:tblGrid>
              <a:tr h="2505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III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IV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2025234"/>
                  </a:ext>
                </a:extLst>
              </a:tr>
              <a:tr h="12244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-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125 х =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-250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    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ru-RU" sz="20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effectLst/>
                          <a:latin typeface="Comic Sans MS" panose="030F0702030302020204" pitchFamily="66" charset="0"/>
                        </a:rPr>
                        <a:t>47 х = 0</a:t>
                      </a:r>
                      <a:endParaRPr lang="ru-RU" sz="2000" b="1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effectLst/>
                          <a:latin typeface="Comic Sans MS" panose="030F0702030302020204" pitchFamily="66" charset="0"/>
                        </a:rPr>
                        <a:t>84 : х = </a:t>
                      </a:r>
                      <a:r>
                        <a:rPr lang="en-US" sz="2000" b="1" dirty="0">
                          <a:effectLst/>
                          <a:latin typeface="Comic Sans MS" panose="030F0702030302020204" pitchFamily="66" charset="0"/>
                        </a:rPr>
                        <a:t>42</a:t>
                      </a:r>
                      <a:endParaRPr lang="ru-RU" sz="2000" b="1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b="1" dirty="0">
                          <a:effectLst/>
                          <a:latin typeface="Comic Sans MS" panose="030F0702030302020204" pitchFamily="66" charset="0"/>
                        </a:rPr>
                        <a:t>20% </a:t>
                      </a:r>
                      <a:r>
                        <a:rPr lang="ru-RU" sz="2000" b="1" dirty="0">
                          <a:effectLst/>
                          <a:latin typeface="Comic Sans MS" panose="030F0702030302020204" pitchFamily="66" charset="0"/>
                        </a:rPr>
                        <a:t>от 25</a:t>
                      </a:r>
                      <a:endParaRPr lang="ru-RU" sz="2000" b="1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328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01687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Таня\Desktop\МетаПредметный УРОК\ТЕОРИЯ\Картинки к уроку\турбулентност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74" y="764704"/>
            <a:ext cx="8970350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7070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354641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/>
              <a:t>5 задание.</a:t>
            </a:r>
            <a:r>
              <a:rPr lang="ru-RU" sz="2000" dirty="0"/>
              <a:t> При расчете суммы на питание, мама планировала тратить на обед не больше тысячи рублей. </a:t>
            </a:r>
          </a:p>
          <a:p>
            <a:r>
              <a:rPr lang="ru-RU" sz="2000" dirty="0"/>
              <a:t>Исходя из того, что семья чаще всего будет покупать каждому салат овощной, лапшу, картофельное пюре с котлетой и компот, а Дима еще и мороженое, выясните, укладывается ли семья в планируемый бюджет.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506519"/>
              </p:ext>
            </p:extLst>
          </p:nvPr>
        </p:nvGraphicFramePr>
        <p:xfrm>
          <a:off x="1403648" y="2844604"/>
          <a:ext cx="6984776" cy="38664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920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2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74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Название блюда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Цена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4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Салат овощной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52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4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Салат «Оливье»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4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Борщ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4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Лапша куриная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4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Гуляш с рисом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4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Картофельное пюре с котлетой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74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Пицца «Маргарита» </a:t>
                      </a:r>
                      <a:r>
                        <a:rPr lang="en-US" sz="1400">
                          <a:effectLst/>
                        </a:rPr>
                        <a:t>d=20</a:t>
                      </a:r>
                      <a:r>
                        <a:rPr lang="ru-RU" sz="1400">
                          <a:effectLst/>
                        </a:rPr>
                        <a:t>см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74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Картофель фри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4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Пирожное «Наполеон»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4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Мороженое ассорти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74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Чай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74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Компот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967458" y="2439670"/>
            <a:ext cx="32090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Меню столовой 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Одуванчик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5482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4725144"/>
            <a:ext cx="806489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156+285+360+105+100=1006 рублей в день.</a:t>
            </a:r>
          </a:p>
          <a:p>
            <a:r>
              <a:rPr lang="ru-RU" sz="2000" dirty="0"/>
              <a:t>1006 рублей &gt;1000 рублей.</a:t>
            </a:r>
          </a:p>
          <a:p>
            <a:pPr algn="ctr"/>
            <a:r>
              <a:rPr lang="ru-RU" sz="2200" dirty="0"/>
              <a:t>Правильный ответ: </a:t>
            </a:r>
            <a:r>
              <a:rPr lang="ru-RU" sz="2200" b="1" i="1" dirty="0"/>
              <a:t>семья не укладывается в планируемый бюджет</a:t>
            </a:r>
            <a:endParaRPr lang="ru-RU" sz="2200" dirty="0"/>
          </a:p>
          <a:p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527426"/>
              </p:ext>
            </p:extLst>
          </p:nvPr>
        </p:nvGraphicFramePr>
        <p:xfrm>
          <a:off x="1187624" y="548680"/>
          <a:ext cx="6912768" cy="41478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939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70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17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83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Название блюда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Цена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Стоимость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7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Салат овощной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52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52*3=156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7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Салат «Оливье»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80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7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Борщ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100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7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Лапша куриная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95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95*3=285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7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Гуляш с рисом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130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42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Картофельное пюре с котлетой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120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120*3=360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37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Пицца «Маргарита» </a:t>
                      </a:r>
                      <a:r>
                        <a:rPr lang="en-US" sz="1600" dirty="0">
                          <a:effectLst/>
                        </a:rPr>
                        <a:t>d=20</a:t>
                      </a:r>
                      <a:r>
                        <a:rPr lang="ru-RU" sz="1600" dirty="0">
                          <a:effectLst/>
                        </a:rPr>
                        <a:t>см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37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Картофель фри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80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37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Пирожное «Наполеон»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125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37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Мороженое ассорти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100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100*1=100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37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Чай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37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Компот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35*3=105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33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Итого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1006 рублей в день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15167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0480" y="633525"/>
            <a:ext cx="80648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/>
              <a:t>6 задание</a:t>
            </a:r>
            <a:r>
              <a:rPr lang="ru-RU" sz="2000" dirty="0"/>
              <a:t>. Семье Кирилла нужно купить сувениры бабушке, дедушке, сестре, папиным друзьям Дмитрию и Ивану, маминым коллегам Ирине и Елене, лучшему другу Кирилла Вите, и упаковать в коробки, чтобы довезти подарки целыми. В одну коробку входит  3 подарка. Сколько нужно будет купить коробок?</a:t>
            </a:r>
          </a:p>
        </p:txBody>
      </p:sp>
      <p:pic>
        <p:nvPicPr>
          <p:cNvPr id="10247" name="Picture 7" descr="C:\Users\User\Downloads\HTB1PF4DRXXXXXbDXFXXq6xXFXXX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572" y="2996952"/>
            <a:ext cx="1800200" cy="14634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8" name="Picture 8" descr="C:\Users\User\Downloads\RAK-001_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23" b="12686"/>
          <a:stretch/>
        </p:blipFill>
        <p:spPr bwMode="auto">
          <a:xfrm>
            <a:off x="5076056" y="2636912"/>
            <a:ext cx="1872210" cy="1469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9" name="Picture 9" descr="C:\Users\User\Downloads\41dd7de1093b916438e342273a7e90dc--home-furnishings-starfish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293096"/>
            <a:ext cx="1504164" cy="14041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50" name="Picture 10" descr="C:\Users\User\Downloads\istockphoto-490507992-612x61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435921"/>
            <a:ext cx="1404156" cy="14041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533753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2415" y="1628800"/>
                <a:ext cx="8064896" cy="38098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dirty="0"/>
                  <a:t>Семье Кирилла нужно купить сувениры </a:t>
                </a:r>
                <a:r>
                  <a:rPr lang="ru-RU" sz="2000" b="1" dirty="0">
                    <a:solidFill>
                      <a:srgbClr val="FF0000"/>
                    </a:solidFill>
                  </a:rPr>
                  <a:t>бабушке, дедушке, сестре</a:t>
                </a:r>
                <a:r>
                  <a:rPr lang="ru-RU" sz="2000" dirty="0"/>
                  <a:t>, папиным друзьям </a:t>
                </a:r>
                <a:r>
                  <a:rPr lang="ru-RU" sz="2000" b="1" dirty="0">
                    <a:solidFill>
                      <a:srgbClr val="FF0000"/>
                    </a:solidFill>
                  </a:rPr>
                  <a:t>Дмитрию</a:t>
                </a:r>
                <a:r>
                  <a:rPr lang="ru-RU" sz="2000" dirty="0">
                    <a:solidFill>
                      <a:srgbClr val="FF0000"/>
                    </a:solidFill>
                  </a:rPr>
                  <a:t> </a:t>
                </a:r>
                <a:r>
                  <a:rPr lang="ru-RU" sz="2000" dirty="0"/>
                  <a:t>и </a:t>
                </a:r>
                <a:r>
                  <a:rPr lang="ru-RU" sz="2000" b="1" dirty="0">
                    <a:solidFill>
                      <a:srgbClr val="FF0000"/>
                    </a:solidFill>
                  </a:rPr>
                  <a:t>Ивану</a:t>
                </a:r>
                <a:r>
                  <a:rPr lang="ru-RU" sz="2000" dirty="0"/>
                  <a:t>, маминым коллегам </a:t>
                </a:r>
                <a:r>
                  <a:rPr lang="ru-RU" sz="2000" b="1" dirty="0">
                    <a:solidFill>
                      <a:srgbClr val="FF0000"/>
                    </a:solidFill>
                  </a:rPr>
                  <a:t>Ирине</a:t>
                </a:r>
                <a:r>
                  <a:rPr lang="ru-RU" sz="2000" dirty="0">
                    <a:solidFill>
                      <a:srgbClr val="FF0000"/>
                    </a:solidFill>
                  </a:rPr>
                  <a:t> </a:t>
                </a:r>
                <a:r>
                  <a:rPr lang="ru-RU" sz="2000" dirty="0"/>
                  <a:t>и </a:t>
                </a:r>
                <a:r>
                  <a:rPr lang="ru-RU" sz="2000" b="1" dirty="0">
                    <a:solidFill>
                      <a:srgbClr val="FF0000"/>
                    </a:solidFill>
                  </a:rPr>
                  <a:t>Елене</a:t>
                </a:r>
                <a:r>
                  <a:rPr lang="ru-RU" sz="2000" dirty="0"/>
                  <a:t>, лучшему другу Кирилла </a:t>
                </a:r>
                <a:r>
                  <a:rPr lang="ru-RU" sz="2000" b="1" dirty="0">
                    <a:solidFill>
                      <a:srgbClr val="FF0000"/>
                    </a:solidFill>
                  </a:rPr>
                  <a:t>Вите</a:t>
                </a:r>
                <a:r>
                  <a:rPr lang="ru-RU" sz="2000" b="1" dirty="0">
                    <a:solidFill>
                      <a:srgbClr val="FFFF00"/>
                    </a:solidFill>
                  </a:rPr>
                  <a:t>. </a:t>
                </a:r>
                <a:r>
                  <a:rPr lang="ru-RU" sz="2000" dirty="0"/>
                  <a:t>Получается всего  </a:t>
                </a:r>
              </a:p>
              <a:p>
                <a:r>
                  <a:rPr lang="ru-RU" sz="2000" dirty="0"/>
                  <a:t>8 человек.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b="0" i="1" smtClean="0">
                          <a:latin typeface="Cambria Math"/>
                        </a:rPr>
                        <m:t>8:3=2</m:t>
                      </m:r>
                      <m:f>
                        <m:f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sz="20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ru-RU" sz="2000" b="0" i="0" smtClean="0">
                          <a:latin typeface="Cambria Math"/>
                        </a:rPr>
                        <m:t> или 8</m:t>
                      </m:r>
                      <m:r>
                        <a:rPr lang="ru-RU" sz="2000" b="0" i="1" smtClean="0">
                          <a:latin typeface="Cambria Math"/>
                        </a:rPr>
                        <m:t>:3=2 (остаток 2)</m:t>
                      </m:r>
                    </m:oMath>
                  </m:oMathPara>
                </a14:m>
                <a:endParaRPr lang="ru-RU" sz="2000" dirty="0"/>
              </a:p>
              <a:p>
                <a:r>
                  <a:rPr lang="ru-RU" sz="2000" dirty="0"/>
                  <a:t>Значит две коробки мало, нужно купить три.</a:t>
                </a:r>
              </a:p>
              <a:p>
                <a:endParaRPr lang="ru-RU" sz="2000" dirty="0"/>
              </a:p>
              <a:p>
                <a:endParaRPr lang="ru-RU" sz="2000" dirty="0"/>
              </a:p>
              <a:p>
                <a:pPr algn="ctr"/>
                <a:r>
                  <a:rPr lang="ru-RU" sz="2200" dirty="0"/>
                  <a:t>Правильный ответ: </a:t>
                </a:r>
                <a:r>
                  <a:rPr lang="ru-RU" sz="2200" b="1" i="1" dirty="0"/>
                  <a:t>семье необходимо купить</a:t>
                </a:r>
              </a:p>
              <a:p>
                <a:pPr algn="ctr"/>
                <a:r>
                  <a:rPr lang="ru-RU" sz="2200" b="1" i="1" dirty="0"/>
                  <a:t> три коробки</a:t>
                </a:r>
                <a:endParaRPr lang="ru-RU" sz="2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415" y="1628800"/>
                <a:ext cx="8064896" cy="3809889"/>
              </a:xfrm>
              <a:prstGeom prst="rect">
                <a:avLst/>
              </a:prstGeom>
              <a:blipFill>
                <a:blip r:embed="rId2"/>
                <a:stretch>
                  <a:fillRect l="-756" t="-800" b="-24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57500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07504" y="476672"/>
            <a:ext cx="8900718" cy="5960188"/>
            <a:chOff x="8238" y="364672"/>
            <a:chExt cx="9144000" cy="6072188"/>
          </a:xfrm>
        </p:grpSpPr>
        <p:pic>
          <p:nvPicPr>
            <p:cNvPr id="18433" name="Picture 1" descr="C:\Users\Таня\Desktop\МетаПредметный УРОК\ТЕОРИЯ\Картинки к уроку\иллюминатор5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8" y="364672"/>
              <a:ext cx="9144000" cy="60721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1" descr="C:\Users\Таня\Desktop\МетаПредметный УРОК\ТЕОРИЯ\Картинки к уроку\иллюминатор5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244" r="77162" b="7581"/>
            <a:stretch/>
          </p:blipFill>
          <p:spPr bwMode="auto">
            <a:xfrm>
              <a:off x="372896" y="5807674"/>
              <a:ext cx="2088292" cy="6178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1" descr="C:\Users\Таня\Desktop\МетаПредметный УРОК\ТЕОРИЯ\Картинки к уроку\иллюминатор5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244" r="93312" b="7581"/>
            <a:stretch/>
          </p:blipFill>
          <p:spPr bwMode="auto">
            <a:xfrm>
              <a:off x="22409" y="5815910"/>
              <a:ext cx="611526" cy="6178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017070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present5.com/docs/reshenie_zadach_i_uravneniy_5_kl_images/reshenie_zadach_i_uravneniy_5_kl_12.jpg">
            <a:extLst>
              <a:ext uri="{FF2B5EF4-FFF2-40B4-BE49-F238E27FC236}">
                <a16:creationId xmlns:a16="http://schemas.microsoft.com/office/drawing/2014/main" id="{4A2F28B9-5DE2-450A-B9AD-2388E982CB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36" r="32445" b="64301"/>
          <a:stretch/>
        </p:blipFill>
        <p:spPr bwMode="auto">
          <a:xfrm>
            <a:off x="0" y="3121261"/>
            <a:ext cx="7555620" cy="3710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2" name="Picture 2" descr="C:\Users\Таня\Desktop\МетаПредметный УРОК\ТЕОРИЯ\Картинки к уроку\иллюминатор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5" y="-38222"/>
            <a:ext cx="3275856" cy="439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78726138-DEAB-4753-AEAD-A934942FD0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7" t="19741" r="27685" b="21157"/>
          <a:stretch/>
        </p:blipFill>
        <p:spPr bwMode="auto">
          <a:xfrm>
            <a:off x="1592529" y="404664"/>
            <a:ext cx="3366654" cy="2313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2820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7380312" y="16717"/>
            <a:ext cx="1808584" cy="56903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marL="182880"/>
            <a:endParaRPr lang="ru-RU" sz="40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7524328" y="66145"/>
            <a:ext cx="0" cy="660321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772816"/>
            <a:ext cx="6120680" cy="2880320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rgbClr val="FF0000"/>
                </a:solidFill>
              </a:rPr>
              <a:t>«</a:t>
            </a:r>
            <a:r>
              <a:rPr lang="ru-RU" b="1" dirty="0">
                <a:solidFill>
                  <a:srgbClr val="FF0000"/>
                </a:solidFill>
              </a:rPr>
              <a:t>Учиться можно весело …</a:t>
            </a:r>
            <a:endParaRPr lang="ru-RU" dirty="0">
              <a:solidFill>
                <a:srgbClr val="FF0000"/>
              </a:solidFill>
            </a:endParaRPr>
          </a:p>
          <a:p>
            <a:pPr algn="l"/>
            <a:r>
              <a:rPr lang="ru-RU" b="1" dirty="0">
                <a:solidFill>
                  <a:srgbClr val="FF0000"/>
                </a:solidFill>
              </a:rPr>
              <a:t>Чтобы переваривать знания, </a:t>
            </a:r>
            <a:endParaRPr lang="ru-RU" dirty="0">
              <a:solidFill>
                <a:srgbClr val="FF0000"/>
              </a:solidFill>
            </a:endParaRPr>
          </a:p>
          <a:p>
            <a:pPr algn="l"/>
            <a:r>
              <a:rPr lang="ru-RU" b="1" dirty="0">
                <a:solidFill>
                  <a:srgbClr val="FF0000"/>
                </a:solidFill>
              </a:rPr>
              <a:t>Надо поглощать их с аппетитом»</a:t>
            </a:r>
            <a:endParaRPr lang="ru-RU" dirty="0">
              <a:solidFill>
                <a:srgbClr val="FF0000"/>
              </a:solidFill>
            </a:endParaRPr>
          </a:p>
          <a:p>
            <a:pPr algn="l"/>
            <a:r>
              <a:rPr lang="ru-RU" dirty="0">
                <a:solidFill>
                  <a:srgbClr val="FF0000"/>
                </a:solidFill>
              </a:rPr>
              <a:t>			</a:t>
            </a:r>
            <a:r>
              <a:rPr lang="ru-RU" dirty="0" err="1">
                <a:solidFill>
                  <a:srgbClr val="FF0000"/>
                </a:solidFill>
              </a:rPr>
              <a:t>Анатель</a:t>
            </a:r>
            <a:r>
              <a:rPr lang="ru-RU" dirty="0">
                <a:solidFill>
                  <a:srgbClr val="FF0000"/>
                </a:solidFill>
              </a:rPr>
              <a:t> Франс</a:t>
            </a:r>
          </a:p>
          <a:p>
            <a:pPr algn="l">
              <a:spcBef>
                <a:spcPts val="0"/>
              </a:spcBef>
            </a:pPr>
            <a:r>
              <a:rPr lang="ru-RU" dirty="0">
                <a:solidFill>
                  <a:srgbClr val="FF0000"/>
                </a:solidFill>
              </a:rPr>
              <a:t>			</a:t>
            </a:r>
            <a:r>
              <a:rPr lang="ru-RU" sz="1800" dirty="0">
                <a:solidFill>
                  <a:srgbClr val="FF0000"/>
                </a:solidFill>
              </a:rPr>
              <a:t>(</a:t>
            </a:r>
            <a:r>
              <a:rPr lang="ru-RU" sz="1800" dirty="0" err="1">
                <a:solidFill>
                  <a:srgbClr val="FF0000"/>
                </a:solidFill>
              </a:rPr>
              <a:t>французкий</a:t>
            </a:r>
            <a:r>
              <a:rPr lang="ru-RU" sz="1800" dirty="0">
                <a:solidFill>
                  <a:srgbClr val="FF0000"/>
                </a:solidFill>
              </a:rPr>
              <a:t> писатель)</a:t>
            </a:r>
          </a:p>
        </p:txBody>
      </p:sp>
    </p:spTree>
    <p:extLst>
      <p:ext uri="{BB962C8B-B14F-4D97-AF65-F5344CB8AC3E}">
        <p14:creationId xmlns:p14="http://schemas.microsoft.com/office/powerpoint/2010/main" val="3427212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us.123rf.com/450wm/1enchik/1enchik1301/1enchik130100078/17315938-%D0%BF%D1%83%D1%82%D0%B5%D1%88%D0%B5%D1%81%D1%82%D0%B2%D0%B5%D0%BD%D0%BD%D0%B8%D0%BA%D0%B8-%D1%81%D1%82%D0%B0%D1%80%D0%B8%D0%BD%D0%BD%D1%8B%D0%B9-%D0%BA%D0%BE%D1%80%D0%B8%D1%87%D0%BD%D0%B5%D0%B2%D1%8B%D0%B9-%D0%BA%D0%BE%D0%B6%D0%B0%D0%BD%D1%8B%D0%B9-%D1%87%D0%B5%D0%BC%D0%BE%D0%B4%D0%B0%D0%B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6538939" cy="614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386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461439" y="873"/>
            <a:ext cx="8143009" cy="6858000"/>
            <a:chOff x="1187624" y="260648"/>
            <a:chExt cx="6959125" cy="6129064"/>
          </a:xfrm>
        </p:grpSpPr>
        <p:pic>
          <p:nvPicPr>
            <p:cNvPr id="2050" name="Picture 2" descr="http://1.bp.blogspot.com/-aNapSQEdaNk/T-cUoR2XyCI/AAAAAAAABcg/XNaG8OTnAdE/s1600/clipart_4emodan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827" t="45378" r="33354" b="22926"/>
            <a:stretch/>
          </p:blipFill>
          <p:spPr bwMode="auto">
            <a:xfrm>
              <a:off x="1403648" y="404664"/>
              <a:ext cx="6743101" cy="5780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1187624" y="260648"/>
              <a:ext cx="2016224" cy="23762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87624" y="5661248"/>
              <a:ext cx="2016224" cy="7284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Подзаголовок 2"/>
          <p:cNvSpPr txBox="1">
            <a:spLocks/>
          </p:cNvSpPr>
          <p:nvPr/>
        </p:nvSpPr>
        <p:spPr>
          <a:xfrm rot="655359">
            <a:off x="3609589" y="1000268"/>
            <a:ext cx="4171795" cy="1729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</a:rPr>
              <a:t>Как называются компоненты при умножении?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 rot="655359">
            <a:off x="3761989" y="1072278"/>
            <a:ext cx="4171795" cy="1729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</a:rPr>
              <a:t>Как умножить дробь на натуральное число?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 rot="655359">
            <a:off x="3761989" y="1152668"/>
            <a:ext cx="4171795" cy="1729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</a:rPr>
              <a:t>Как умножить дробь на дробь?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 rot="655359">
            <a:off x="3689918" y="1288302"/>
            <a:ext cx="4171795" cy="1729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</a:rPr>
              <a:t>Как умножить смешанные числа?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>
          <a:xfrm rot="655359">
            <a:off x="3609589" y="1216292"/>
            <a:ext cx="4171795" cy="1729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</a:rPr>
              <a:t>Как найти дробь от числа?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 rot="655359">
            <a:off x="3761989" y="1368692"/>
            <a:ext cx="4171795" cy="1729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</a:rPr>
              <a:t>Что такое </a:t>
            </a:r>
          </a:p>
          <a:p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</a:rPr>
              <a:t>1%?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 rot="655359">
            <a:off x="3653917" y="981660"/>
            <a:ext cx="4171795" cy="1729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</a:rPr>
              <a:t>Как найти несколько процентов от числа?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 rot="655359">
            <a:off x="3806317" y="1134060"/>
            <a:ext cx="4171795" cy="1729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</a:rPr>
              <a:t>Что значит сократить дробь?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 rot="655359">
            <a:off x="3653917" y="1144286"/>
            <a:ext cx="4171795" cy="1729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</a:rPr>
              <a:t>Верно ли, что </a:t>
            </a:r>
          </a:p>
          <a:p>
            <a:r>
              <a:rPr lang="en-US" sz="3600" b="1" i="1" dirty="0">
                <a:solidFill>
                  <a:schemeClr val="accent3">
                    <a:lumMod val="50000"/>
                  </a:schemeClr>
                </a:solidFill>
              </a:rPr>
              <a:t>m</a:t>
            </a:r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</a:rPr>
              <a:t>∙1 = 1?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 rot="655359">
            <a:off x="3806317" y="1296686"/>
            <a:ext cx="4171795" cy="1729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</a:rPr>
              <a:t>Верно ли, что </a:t>
            </a:r>
          </a:p>
          <a:p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</a:rPr>
              <a:t>0 ∙ </a:t>
            </a:r>
            <a:r>
              <a:rPr lang="en-US" sz="3600" b="1" i="1" dirty="0">
                <a:solidFill>
                  <a:schemeClr val="accent3">
                    <a:lumMod val="50000"/>
                  </a:schemeClr>
                </a:solidFill>
              </a:rPr>
              <a:t>b</a:t>
            </a:r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</a:rPr>
              <a:t>= </a:t>
            </a:r>
            <a:r>
              <a:rPr lang="en-US" sz="3600" b="1" i="1" dirty="0">
                <a:solidFill>
                  <a:schemeClr val="accent3">
                    <a:lumMod val="50000"/>
                  </a:schemeClr>
                </a:solidFill>
              </a:rPr>
              <a:t>b</a:t>
            </a:r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Подзаголовок 2"/>
          <p:cNvSpPr txBox="1">
            <a:spLocks/>
          </p:cNvSpPr>
          <p:nvPr/>
        </p:nvSpPr>
        <p:spPr>
          <a:xfrm rot="655359">
            <a:off x="3958717" y="1449086"/>
            <a:ext cx="4171795" cy="1729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</a:rPr>
              <a:t>Вычислите удобным способом: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4738541"/>
              </p:ext>
            </p:extLst>
          </p:nvPr>
        </p:nvGraphicFramePr>
        <p:xfrm>
          <a:off x="539750" y="908050"/>
          <a:ext cx="2505075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7" name="Формула" r:id="rId4" imgW="723600" imgH="457200" progId="Equation.3">
                  <p:embed/>
                </p:oleObj>
              </mc:Choice>
              <mc:Fallback>
                <p:oleObj name="Формула" r:id="rId4" imgW="723600" imgH="457200" progId="Equation.3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908050"/>
                        <a:ext cx="2505075" cy="1512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2698699"/>
              </p:ext>
            </p:extLst>
          </p:nvPr>
        </p:nvGraphicFramePr>
        <p:xfrm>
          <a:off x="217488" y="908050"/>
          <a:ext cx="2978150" cy="1389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8" name="Формула" r:id="rId6" imgW="990600" imgH="457200" progId="Equation.3">
                  <p:embed/>
                </p:oleObj>
              </mc:Choice>
              <mc:Fallback>
                <p:oleObj name="Формула" r:id="rId6" imgW="990600" imgH="457200" progId="Equation.3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488" y="908050"/>
                        <a:ext cx="2978150" cy="1389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Подзаголовок 2"/>
          <p:cNvSpPr txBox="1">
            <a:spLocks/>
          </p:cNvSpPr>
          <p:nvPr/>
        </p:nvSpPr>
        <p:spPr>
          <a:xfrm rot="655359">
            <a:off x="4049958" y="1216294"/>
            <a:ext cx="4171795" cy="1729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</a:rPr>
              <a:t>Найдите значение выражения: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2505987"/>
              </p:ext>
            </p:extLst>
          </p:nvPr>
        </p:nvGraphicFramePr>
        <p:xfrm>
          <a:off x="827088" y="908050"/>
          <a:ext cx="1836737" cy="154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9" name="Формула" r:id="rId8" imgW="482391" imgH="393529" progId="Equation.3">
                  <p:embed/>
                </p:oleObj>
              </mc:Choice>
              <mc:Fallback>
                <p:oleObj name="Формула" r:id="rId8" imgW="482391" imgH="393529" progId="Equation.3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908050"/>
                        <a:ext cx="1836737" cy="1543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2176915"/>
              </p:ext>
            </p:extLst>
          </p:nvPr>
        </p:nvGraphicFramePr>
        <p:xfrm>
          <a:off x="323850" y="1052513"/>
          <a:ext cx="2849563" cy="133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0" name="Формула" r:id="rId10" imgW="863225" imgH="393529" progId="Equation.3">
                  <p:embed/>
                </p:oleObj>
              </mc:Choice>
              <mc:Fallback>
                <p:oleObj name="Формула" r:id="rId10" imgW="863225" imgH="393529" progId="Equation.3">
                  <p:embed/>
                  <p:pic>
                    <p:nvPicPr>
                      <p:cNvPr id="0" name="Объект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1052513"/>
                        <a:ext cx="2849563" cy="1330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3375841"/>
              </p:ext>
            </p:extLst>
          </p:nvPr>
        </p:nvGraphicFramePr>
        <p:xfrm>
          <a:off x="798513" y="1196975"/>
          <a:ext cx="2127250" cy="122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1" name="Формула" r:id="rId12" imgW="710891" imgH="393529" progId="Equation.3">
                  <p:embed/>
                </p:oleObj>
              </mc:Choice>
              <mc:Fallback>
                <p:oleObj name="Формула" r:id="rId12" imgW="710891" imgH="393529" progId="Equation.3">
                  <p:embed/>
                  <p:pic>
                    <p:nvPicPr>
                      <p:cNvPr id="0" name="Объект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8513" y="1196975"/>
                        <a:ext cx="2127250" cy="1223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8403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6.68517E-7 L -0.13872 0.3435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4" y="17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6.68517E-7 L -0.13872 0.3435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4" y="17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6.68517E-7 L -0.13872 0.34351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4" y="17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6.68517E-7 L -0.13872 0.34351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4" y="17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6.68517E-7 L -0.13872 0.34351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4" y="17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6.68517E-7 L -0.13872 0.34351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4" y="17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6.68517E-7 L -0.13872 0.34351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4" y="17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6.68517E-7 L -0.13872 0.34351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4" y="17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6.68517E-7 L -0.13872 0.34351 " pathEditMode="relative" rAng="0" ptsTypes="AA">
                                      <p:cBhvr>
                                        <p:cTn id="1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4" y="17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6.68517E-7 L -0.13872 0.34351 " pathEditMode="relative" rAng="0" ptsTypes="AA">
                                      <p:cBhvr>
                                        <p:cTn id="1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4" y="17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000"/>
                            </p:stCondLst>
                            <p:childTnLst>
                              <p:par>
                                <p:cTn id="130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500"/>
                            </p:stCondLst>
                            <p:childTnLst>
                              <p:par>
                                <p:cTn id="1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24242E-6 L 0.28819 0.38307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10" y="19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"/>
                            </p:stCondLst>
                            <p:childTnLst>
                              <p:par>
                                <p:cTn id="1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00"/>
                            </p:stCondLst>
                            <p:childTnLst>
                              <p:par>
                                <p:cTn id="1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72959E-6 L 0.29757 0.37127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78" y="185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000"/>
                            </p:stCondLst>
                            <p:childTnLst>
                              <p:par>
                                <p:cTn id="1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2000"/>
                            </p:stCondLst>
                            <p:childTnLst>
                              <p:par>
                                <p:cTn id="15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46681E-6 L -0.16111 0.30951 " pathEditMode="relative" rAng="0" ptsTypes="AA">
                                      <p:cBhvr>
                                        <p:cTn id="16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56" y="154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4000"/>
                            </p:stCondLst>
                            <p:childTnLst>
                              <p:par>
                                <p:cTn id="16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4000"/>
                            </p:stCondLst>
                            <p:childTnLst>
                              <p:par>
                                <p:cTn id="1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4500"/>
                            </p:stCondLst>
                            <p:childTnLst>
                              <p:par>
                                <p:cTn id="17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54916E-6 L 0.31701 0.35993 " pathEditMode="relative" rAng="0" ptsTypes="AA">
                                      <p:cBhvr>
                                        <p:cTn id="17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51" y="179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000"/>
                            </p:stCondLst>
                            <p:childTnLst>
                              <p:par>
                                <p:cTn id="17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000"/>
                            </p:stCondLst>
                            <p:childTnLst>
                              <p:par>
                                <p:cTn id="18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8.48947E-7 L 0.29305 0.34374 " pathEditMode="relative" rAng="0" ptsTypes="AA">
                                      <p:cBhvr>
                                        <p:cTn id="18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53" y="171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000"/>
                            </p:stCondLst>
                            <p:childTnLst>
                              <p:par>
                                <p:cTn id="19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49294E-6 L 0.27118 0.35878 " pathEditMode="relative" rAng="0" ptsTypes="AA">
                                      <p:cBhvr>
                                        <p:cTn id="19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59" y="179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2000"/>
                            </p:stCondLst>
                            <p:childTnLst>
                              <p:par>
                                <p:cTn id="19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2000"/>
                            </p:stCondLst>
                            <p:childTnLst>
                              <p:par>
                                <p:cTn id="201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0303E-7 L -0.18681 0.32246 " pathEditMode="relative" rAng="0" ptsTypes="AA">
                                      <p:cBhvr>
                                        <p:cTn id="20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40" y="16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4000"/>
                            </p:stCondLst>
                            <p:childTnLst>
                              <p:par>
                                <p:cTn id="20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2" grpId="2"/>
      <p:bldP spid="13" grpId="0"/>
      <p:bldP spid="13" grpId="1"/>
      <p:bldP spid="13" grpId="2"/>
      <p:bldP spid="14" grpId="0"/>
      <p:bldP spid="14" grpId="1"/>
      <p:bldP spid="14" grpId="2"/>
      <p:bldP spid="15" grpId="0"/>
      <p:bldP spid="15" grpId="1"/>
      <p:bldP spid="15" grpId="2"/>
      <p:bldP spid="16" grpId="0"/>
      <p:bldP spid="16" grpId="1"/>
      <p:bldP spid="16" grpId="2"/>
      <p:bldP spid="17" grpId="0"/>
      <p:bldP spid="17" grpId="1"/>
      <p:bldP spid="17" grpId="2"/>
      <p:bldP spid="18" grpId="0"/>
      <p:bldP spid="18" grpId="1"/>
      <p:bldP spid="18" grpId="2"/>
      <p:bldP spid="19" grpId="0"/>
      <p:bldP spid="19" grpId="1"/>
      <p:bldP spid="19" grpId="2"/>
      <p:bldP spid="20" grpId="0"/>
      <p:bldP spid="20" grpId="1"/>
      <p:bldP spid="20" grpId="2"/>
      <p:bldP spid="21" grpId="0"/>
      <p:bldP spid="21" grpId="1"/>
      <p:bldP spid="21" grpId="2"/>
      <p:bldP spid="22" grpId="0"/>
      <p:bldP spid="22" grpId="1"/>
      <p:bldP spid="22" grpId="2"/>
      <p:bldP spid="26" grpId="0"/>
      <p:bldP spid="26" grpId="1"/>
      <p:bldP spid="26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us.123rf.com/450wm/1enchik/1enchik1301/1enchik130100078/17315938-%D0%BF%D1%83%D1%82%D0%B5%D1%88%D0%B5%D1%81%D1%82%D0%B2%D0%B5%D0%BD%D0%BD%D0%B8%D0%BA%D0%B8-%D1%81%D1%82%D0%B0%D1%80%D0%B8%D0%BD%D0%BD%D1%8B%D0%B9-%D0%BA%D0%BE%D1%80%D0%B8%D1%87%D0%BD%D0%B5%D0%B2%D1%8B%D0%B9-%D0%BA%D0%BE%D0%B6%D0%B0%D0%BD%D1%8B%D0%B9-%D1%87%D0%B5%D0%BC%D0%BE%D0%B4%D0%B0%D0%B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6538939" cy="614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88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3406" y="692696"/>
            <a:ext cx="806489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Семья Смирновых выбирает поездку на неделю. У Димы начинаются каникулы после экзаменов, с 25 июня. У мамы отпуск две недели с 20 июня, а у папы отпуск с 27 июня по 10 июля. Необходимо выбрать время поездки исходя из дат отпусков и каникул.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4327" t="35062" r="49359" b="13627"/>
          <a:stretch/>
        </p:blipFill>
        <p:spPr bwMode="auto">
          <a:xfrm>
            <a:off x="611560" y="2924944"/>
            <a:ext cx="3816424" cy="28803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/>
          <a:srcRect l="4327" t="35918" r="48558" b="12772"/>
          <a:stretch/>
        </p:blipFill>
        <p:spPr bwMode="auto">
          <a:xfrm>
            <a:off x="4834702" y="2924944"/>
            <a:ext cx="3841754" cy="28803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92136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 rotWithShape="1">
          <a:blip r:embed="rId2"/>
          <a:srcRect l="4327" t="35062" r="49359" b="13627"/>
          <a:stretch/>
        </p:blipFill>
        <p:spPr bwMode="auto">
          <a:xfrm>
            <a:off x="611560" y="1340768"/>
            <a:ext cx="3816424" cy="28803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/>
          <a:srcRect l="4327" t="35918" r="48558" b="12772"/>
          <a:stretch/>
        </p:blipFill>
        <p:spPr bwMode="auto">
          <a:xfrm>
            <a:off x="4834702" y="1340768"/>
            <a:ext cx="3841754" cy="28803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Рамка 7"/>
          <p:cNvSpPr/>
          <p:nvPr/>
        </p:nvSpPr>
        <p:spPr>
          <a:xfrm>
            <a:off x="1403648" y="3356992"/>
            <a:ext cx="2016224" cy="43204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7524328" y="2132856"/>
            <a:ext cx="1008112" cy="36004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5220072" y="2492896"/>
            <a:ext cx="360040" cy="28803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2550" y="4653136"/>
            <a:ext cx="57606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/>
              <a:t>Правильный ответ</a:t>
            </a:r>
            <a:r>
              <a:rPr lang="ru-RU" sz="2200" b="1" dirty="0"/>
              <a:t>: </a:t>
            </a:r>
            <a:r>
              <a:rPr lang="ru-RU" sz="2200" b="1" i="1" dirty="0"/>
              <a:t>с 27 июня по 3 июля</a:t>
            </a:r>
            <a:r>
              <a:rPr lang="ru-RU" sz="22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87490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575970"/>
            <a:ext cx="806489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Семья Смирновых собирает чемодан. Для того чтобы не брать с собой лишние вещи, они изучают диаграмму прогноза изменения дневной температуры. </a:t>
            </a:r>
          </a:p>
          <a:p>
            <a:r>
              <a:rPr lang="ru-RU" sz="2000" dirty="0"/>
              <a:t>По диаграмме прогноза изменения температуры, вычислите, какая самая низкая и самая высокая температура ожидается на дни отпуска.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2195736" y="2852936"/>
          <a:ext cx="594066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219" name="Picture 3" descr="C:\Users\User\Downloads\1668023809_13-baback-club-p-chemodan-risunok-dlya-detei-oboi-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1512168" cy="18362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805645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Поток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Поток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alpha val="48000"/>
              <a:satMod val="105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alpha val="48000"/>
              <a:satMod val="105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332</TotalTime>
  <Words>967</Words>
  <Application>Microsoft Office PowerPoint</Application>
  <PresentationFormat>Экран (4:3)</PresentationFormat>
  <Paragraphs>179</Paragraphs>
  <Slides>29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41" baseType="lpstr">
      <vt:lpstr>Arial</vt:lpstr>
      <vt:lpstr>Arial Black</vt:lpstr>
      <vt:lpstr>Calibri</vt:lpstr>
      <vt:lpstr>Cambria Math</vt:lpstr>
      <vt:lpstr>Century Gothic</vt:lpstr>
      <vt:lpstr>Comic Sans MS</vt:lpstr>
      <vt:lpstr>Courier New</vt:lpstr>
      <vt:lpstr>Merriweather</vt:lpstr>
      <vt:lpstr>Palatino Linotype</vt:lpstr>
      <vt:lpstr>Times New Roman</vt:lpstr>
      <vt:lpstr>Исполнительная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Физкультминутка «Шумовое топливо»</vt:lpstr>
      <vt:lpstr>Презентация PowerPoint</vt:lpstr>
      <vt:lpstr>Высота</vt:lpstr>
      <vt:lpstr>Презентация PowerPoint</vt:lpstr>
      <vt:lpstr>Турбулентность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Методическое сопровождение работы классных руководителей в условиях реализации ФГОС  на параллели 5-х классов.</dc:title>
  <dc:creator>Таня</dc:creator>
  <cp:lastModifiedBy>agafonovanatv@mail.ru</cp:lastModifiedBy>
  <cp:revision>96</cp:revision>
  <dcterms:created xsi:type="dcterms:W3CDTF">2015-10-07T17:49:49Z</dcterms:created>
  <dcterms:modified xsi:type="dcterms:W3CDTF">2024-12-12T23:39:07Z</dcterms:modified>
</cp:coreProperties>
</file>